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4" r:id="rId3"/>
    <p:sldId id="257" r:id="rId4"/>
    <p:sldId id="260" r:id="rId5"/>
    <p:sldId id="262" r:id="rId6"/>
    <p:sldId id="263" r:id="rId7"/>
    <p:sldId id="261" r:id="rId8"/>
    <p:sldId id="265" r:id="rId9"/>
    <p:sldId id="25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300E"/>
    <a:srgbClr val="001E5A"/>
    <a:srgbClr val="185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57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AFF7F-9C4C-44E3-BAC8-9AC226966658}" type="datetimeFigureOut">
              <a:rPr lang="en-US" smtClean="0"/>
              <a:t>2012-09-22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60BD1-AC36-467B-BC00-A312A4780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56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97301-2186-4594-8250-BEE80862F1D4}" type="datetimeFigureOut">
              <a:rPr lang="en-US" smtClean="0"/>
              <a:t>2012-09-22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C5FC2-CEEE-44C7-B650-FCCE223CA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75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C5FC2-CEEE-44C7-B650-FCCE223CAD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6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C5FC2-CEEE-44C7-B650-FCCE223CAD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46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C5FC2-CEEE-44C7-B650-FCCE223CAD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71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C5FC2-CEEE-44C7-B650-FCCE223CAD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53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C5FC2-CEEE-44C7-B650-FCCE223CAD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4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C5FC2-CEEE-44C7-B650-FCCE223CAD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68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C5FC2-CEEE-44C7-B650-FCCE223CAD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2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C5FC2-CEEE-44C7-B650-FCCE223CAD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C5FC2-CEEE-44C7-B650-FCCE223CAD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55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4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5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9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6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83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29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1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5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0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0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300E"/>
            </a:gs>
            <a:gs pos="90000">
              <a:srgbClr val="0E300E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" y="6707812"/>
            <a:ext cx="883334" cy="1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9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 to TWO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1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1"/>
    </mc:Choice>
    <mc:Fallback xmlns="">
      <p:transition spd="slow" advTm="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TaxWise</a:t>
            </a:r>
            <a:r>
              <a:rPr lang="en-US" dirty="0" smtClean="0"/>
              <a:t> Online (TWO)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Commercial Software</a:t>
            </a:r>
          </a:p>
          <a:p>
            <a:r>
              <a:rPr lang="en-US" dirty="0" smtClean="0"/>
              <a:t>Browser Based Web App</a:t>
            </a:r>
          </a:p>
          <a:p>
            <a:r>
              <a:rPr lang="en-US" dirty="0" smtClean="0"/>
              <a:t>Return Process</a:t>
            </a:r>
          </a:p>
          <a:p>
            <a:r>
              <a:rPr lang="en-US" dirty="0" smtClean="0"/>
              <a:t>System Requirements</a:t>
            </a:r>
          </a:p>
          <a:p>
            <a:r>
              <a:rPr lang="en-US" dirty="0" smtClean="0"/>
              <a:t>Login Requirements</a:t>
            </a:r>
          </a:p>
          <a:p>
            <a:r>
              <a:rPr lang="en-US" dirty="0" smtClean="0"/>
              <a:t>Training </a:t>
            </a:r>
            <a:r>
              <a:rPr lang="en-US" dirty="0" err="1" smtClean="0"/>
              <a:t>vs</a:t>
            </a:r>
            <a:r>
              <a:rPr lang="en-US" dirty="0" smtClean="0"/>
              <a:t> Production</a:t>
            </a:r>
          </a:p>
          <a:p>
            <a:r>
              <a:rPr lang="en-US" dirty="0" smtClean="0"/>
              <a:t>Demo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2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3"/>
    </mc:Choice>
    <mc:Fallback xmlns="">
      <p:transition spd="slow" advTm="11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Commercial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Commercial product from CCH/SFS</a:t>
            </a:r>
          </a:p>
          <a:p>
            <a:pPr lvl="1"/>
            <a:r>
              <a:rPr lang="en-US" dirty="0" smtClean="0"/>
              <a:t>CCH/SFS = Commerce Clearing House / Small Firm Services</a:t>
            </a:r>
          </a:p>
          <a:p>
            <a:pPr lvl="2"/>
            <a:r>
              <a:rPr lang="en-US" dirty="0" smtClean="0"/>
              <a:t>Many other products for Accounting Firms</a:t>
            </a:r>
          </a:p>
          <a:p>
            <a:pPr lvl="1"/>
            <a:r>
              <a:rPr lang="en-US" dirty="0" err="1" smtClean="0"/>
              <a:t>TaxWise</a:t>
            </a:r>
            <a:r>
              <a:rPr lang="en-US" dirty="0" smtClean="0"/>
              <a:t> is used by many independent paid preparers</a:t>
            </a:r>
          </a:p>
          <a:p>
            <a:pPr lvl="2"/>
            <a:r>
              <a:rPr lang="en-US" dirty="0" smtClean="0"/>
              <a:t>Paid Preparer </a:t>
            </a:r>
            <a:r>
              <a:rPr lang="en-US" dirty="0" err="1" smtClean="0"/>
              <a:t>vs</a:t>
            </a:r>
            <a:r>
              <a:rPr lang="en-US" dirty="0" smtClean="0"/>
              <a:t> Retail</a:t>
            </a:r>
          </a:p>
          <a:p>
            <a:pPr lvl="2"/>
            <a:r>
              <a:rPr lang="en-US" dirty="0" smtClean="0"/>
              <a:t>Competitor to professional version of TurboTax and </a:t>
            </a:r>
            <a:r>
              <a:rPr lang="en-US" dirty="0" err="1" smtClean="0"/>
              <a:t>TaxCut</a:t>
            </a:r>
            <a:endParaRPr lang="en-US" dirty="0" smtClean="0"/>
          </a:p>
          <a:p>
            <a:pPr lvl="1"/>
            <a:r>
              <a:rPr lang="en-US" dirty="0" smtClean="0"/>
              <a:t>Licensed by IRS for volunteer use</a:t>
            </a:r>
          </a:p>
          <a:p>
            <a:pPr lvl="1"/>
            <a:r>
              <a:rPr lang="en-US" dirty="0" smtClean="0"/>
              <a:t>Only software approved by IRS for free tax preparation sites</a:t>
            </a:r>
          </a:p>
          <a:p>
            <a:r>
              <a:rPr lang="en-US" dirty="0" err="1" smtClean="0"/>
              <a:t>TaxWise</a:t>
            </a:r>
            <a:r>
              <a:rPr lang="en-US" dirty="0" smtClean="0"/>
              <a:t>  - Two versions:</a:t>
            </a:r>
          </a:p>
          <a:p>
            <a:pPr lvl="1"/>
            <a:r>
              <a:rPr lang="en-US" dirty="0" smtClean="0"/>
              <a:t>Desktop – Application installed on your computer</a:t>
            </a:r>
          </a:p>
          <a:p>
            <a:pPr lvl="2"/>
            <a:r>
              <a:rPr lang="en-US" dirty="0" smtClean="0"/>
              <a:t>Older version (over 20 years)</a:t>
            </a:r>
          </a:p>
          <a:p>
            <a:pPr lvl="2"/>
            <a:r>
              <a:rPr lang="en-US" dirty="0" smtClean="0"/>
              <a:t>Used at some sites</a:t>
            </a:r>
          </a:p>
          <a:p>
            <a:pPr lvl="1"/>
            <a:r>
              <a:rPr lang="en-US" dirty="0" smtClean="0"/>
              <a:t>Online – Browser based internet client/server website</a:t>
            </a:r>
          </a:p>
          <a:p>
            <a:pPr lvl="2"/>
            <a:r>
              <a:rPr lang="en-US" dirty="0" smtClean="0"/>
              <a:t>Offers several advantages for training</a:t>
            </a:r>
          </a:p>
          <a:p>
            <a:pPr lvl="2"/>
            <a:r>
              <a:rPr lang="en-US" dirty="0" smtClean="0"/>
              <a:t>e.g. can access from multiple computers, no installation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85"/>
    </mc:Choice>
    <mc:Fallback xmlns="">
      <p:transition spd="slow" advTm="90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Browser Based Web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Server based with browser front-end</a:t>
            </a:r>
          </a:p>
          <a:p>
            <a:pPr lvl="1"/>
            <a:r>
              <a:rPr lang="en-US" dirty="0" smtClean="0"/>
              <a:t>Server is operated by CCH, not IRS</a:t>
            </a:r>
          </a:p>
          <a:p>
            <a:pPr lvl="1"/>
            <a:r>
              <a:rPr lang="en-US" dirty="0" smtClean="0"/>
              <a:t>Does not have access to SSN database, e.g.</a:t>
            </a:r>
          </a:p>
          <a:p>
            <a:r>
              <a:rPr lang="en-US" dirty="0" smtClean="0"/>
              <a:t>Calculations done on TWO Server</a:t>
            </a:r>
          </a:p>
          <a:p>
            <a:pPr lvl="1"/>
            <a:r>
              <a:rPr lang="en-US" dirty="0" smtClean="0"/>
              <a:t>Printed returns created on TWO Server, too</a:t>
            </a:r>
          </a:p>
          <a:p>
            <a:r>
              <a:rPr lang="en-US" dirty="0" smtClean="0"/>
              <a:t>Many “Round Trips” to Server</a:t>
            </a:r>
          </a:p>
          <a:p>
            <a:pPr lvl="1"/>
            <a:r>
              <a:rPr lang="en-US" dirty="0" smtClean="0"/>
              <a:t>Bandwidth implications</a:t>
            </a:r>
          </a:p>
          <a:p>
            <a:r>
              <a:rPr lang="en-US" dirty="0" smtClean="0"/>
              <a:t>Returns stored on TWO Server</a:t>
            </a:r>
          </a:p>
          <a:p>
            <a:pPr lvl="1"/>
            <a:r>
              <a:rPr lang="en-US" dirty="0" smtClean="0"/>
              <a:t>Can work on same return from multiple machines (just not simultaneously)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4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11"/>
    </mc:Choice>
    <mc:Fallback xmlns="">
      <p:transition spd="slow" advTm="14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Return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Preparer – Prepare Return</a:t>
            </a:r>
          </a:p>
          <a:p>
            <a:pPr lvl="1"/>
            <a:r>
              <a:rPr lang="en-US" dirty="0" smtClean="0"/>
              <a:t>Data entered into TWO</a:t>
            </a:r>
          </a:p>
          <a:p>
            <a:pPr lvl="2"/>
            <a:r>
              <a:rPr lang="en-US" dirty="0" smtClean="0"/>
              <a:t>From Intake Sheet, Interview, Various tax documents</a:t>
            </a:r>
          </a:p>
          <a:p>
            <a:pPr lvl="1"/>
            <a:r>
              <a:rPr lang="en-US" dirty="0" smtClean="0"/>
              <a:t>Diagnostics and Quality Review</a:t>
            </a:r>
          </a:p>
          <a:p>
            <a:pPr lvl="2"/>
            <a:r>
              <a:rPr lang="en-US" dirty="0" smtClean="0"/>
              <a:t>More detail later</a:t>
            </a:r>
          </a:p>
          <a:p>
            <a:pPr lvl="1"/>
            <a:r>
              <a:rPr lang="en-US" dirty="0" smtClean="0"/>
              <a:t>E-file created</a:t>
            </a:r>
          </a:p>
          <a:p>
            <a:pPr lvl="1"/>
            <a:r>
              <a:rPr lang="en-US" dirty="0" smtClean="0"/>
              <a:t>Printed copy given to TP</a:t>
            </a:r>
          </a:p>
          <a:p>
            <a:r>
              <a:rPr lang="en-US" dirty="0" smtClean="0"/>
              <a:t>ERO – Submit Return(s)</a:t>
            </a:r>
          </a:p>
          <a:p>
            <a:pPr lvl="1"/>
            <a:r>
              <a:rPr lang="en-US" dirty="0" smtClean="0"/>
              <a:t>Submits (multiple) E-files to IRS &amp; State</a:t>
            </a:r>
          </a:p>
          <a:p>
            <a:pPr lvl="1"/>
            <a:r>
              <a:rPr lang="en-US" dirty="0" smtClean="0"/>
              <a:t>Handles Acceptances and Rejections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15"/>
    </mc:Choice>
    <mc:Fallback xmlns="">
      <p:transition spd="slow" advTm="128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Internet Explorer</a:t>
            </a:r>
          </a:p>
          <a:p>
            <a:pPr lvl="1"/>
            <a:r>
              <a:rPr lang="en-US" dirty="0" smtClean="0"/>
              <a:t>NOT Chrome, Firefox, Safari, etc.</a:t>
            </a:r>
          </a:p>
          <a:p>
            <a:pPr lvl="1"/>
            <a:r>
              <a:rPr lang="en-US" dirty="0" smtClean="0"/>
              <a:t>Version 7 or higher</a:t>
            </a:r>
          </a:p>
          <a:p>
            <a:pPr lvl="1"/>
            <a:r>
              <a:rPr lang="en-US" dirty="0" smtClean="0"/>
              <a:t>Windows PC</a:t>
            </a:r>
          </a:p>
          <a:p>
            <a:pPr lvl="2"/>
            <a:r>
              <a:rPr lang="en-US" dirty="0" smtClean="0"/>
              <a:t>Can run on Mac if using Windows via Boot Camp (Apple) or Virtual Machine (Parallels / </a:t>
            </a:r>
            <a:r>
              <a:rPr lang="en-US" dirty="0" err="1" smtClean="0"/>
              <a:t>VMWare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Settings</a:t>
            </a:r>
          </a:p>
          <a:p>
            <a:pPr lvl="2"/>
            <a:r>
              <a:rPr lang="en-US" dirty="0" smtClean="0"/>
              <a:t>See ERO and website</a:t>
            </a:r>
          </a:p>
          <a:p>
            <a:r>
              <a:rPr lang="en-US" dirty="0" smtClean="0"/>
              <a:t>Internet Connection</a:t>
            </a:r>
          </a:p>
          <a:p>
            <a:pPr lvl="1"/>
            <a:r>
              <a:rPr lang="en-US" dirty="0" smtClean="0"/>
              <a:t>Sufficient bandwidth (TWO </a:t>
            </a:r>
            <a:r>
              <a:rPr lang="en-US" dirty="0" err="1" smtClean="0"/>
              <a:t>SpeedTest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6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9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12"/>
    </mc:Choice>
    <mc:Fallback xmlns="">
      <p:transition spd="slow" advTm="68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Client ID – corresponds to site</a:t>
            </a:r>
          </a:p>
          <a:p>
            <a:pPr lvl="1"/>
            <a:r>
              <a:rPr lang="en-US" dirty="0" smtClean="0"/>
              <a:t>Managed by Administrator / ERO</a:t>
            </a:r>
          </a:p>
          <a:p>
            <a:pPr lvl="1"/>
            <a:r>
              <a:rPr lang="en-US" dirty="0" smtClean="0"/>
              <a:t>Can have many User Names</a:t>
            </a:r>
          </a:p>
          <a:p>
            <a:pPr lvl="1"/>
            <a:r>
              <a:rPr lang="en-US" dirty="0" smtClean="0"/>
              <a:t>One database for returns for all Users</a:t>
            </a:r>
          </a:p>
          <a:p>
            <a:r>
              <a:rPr lang="en-US" dirty="0" smtClean="0"/>
              <a:t>User Name – Preparer</a:t>
            </a:r>
          </a:p>
          <a:p>
            <a:pPr lvl="1"/>
            <a:r>
              <a:rPr lang="en-US" dirty="0" smtClean="0"/>
              <a:t>Created by Administrator</a:t>
            </a:r>
          </a:p>
          <a:p>
            <a:pPr lvl="1"/>
            <a:r>
              <a:rPr lang="en-US" dirty="0" smtClean="0"/>
              <a:t>Keep returns separate</a:t>
            </a:r>
          </a:p>
          <a:p>
            <a:pPr lvl="2"/>
            <a:r>
              <a:rPr lang="en-US" dirty="0" smtClean="0"/>
              <a:t>(Administrator can move returns from User to User)</a:t>
            </a:r>
          </a:p>
          <a:p>
            <a:r>
              <a:rPr lang="en-US" dirty="0" smtClean="0"/>
              <a:t>Password</a:t>
            </a:r>
          </a:p>
          <a:p>
            <a:pPr lvl="1"/>
            <a:r>
              <a:rPr lang="en-US" dirty="0" smtClean="0"/>
              <a:t>Security – Known only to Preparer</a:t>
            </a:r>
          </a:p>
          <a:p>
            <a:pPr lvl="1"/>
            <a:r>
              <a:rPr lang="en-US" dirty="0" smtClean="0"/>
              <a:t>Special procedure for first-time Login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7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79"/>
    </mc:Choice>
    <mc:Fallback xmlns="">
      <p:transition spd="slow" advTm="116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r>
              <a:rPr lang="en-US" dirty="0" err="1" smtClean="0"/>
              <a:t>vs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Training version of </a:t>
            </a:r>
            <a:r>
              <a:rPr lang="en-US" dirty="0" err="1" smtClean="0"/>
              <a:t>TaxWise</a:t>
            </a:r>
            <a:endParaRPr lang="en-US" dirty="0" smtClean="0"/>
          </a:p>
          <a:p>
            <a:pPr lvl="1"/>
            <a:r>
              <a:rPr lang="en-US" dirty="0" smtClean="0"/>
              <a:t>TY2010: twonline.taxwise.com/training10</a:t>
            </a:r>
          </a:p>
          <a:p>
            <a:pPr lvl="1"/>
            <a:r>
              <a:rPr lang="en-US" dirty="0" smtClean="0"/>
              <a:t>TY2011: twonline.taxwise.com/training</a:t>
            </a:r>
          </a:p>
          <a:p>
            <a:pPr lvl="1"/>
            <a:r>
              <a:rPr lang="en-US" dirty="0" smtClean="0"/>
              <a:t>Green Background</a:t>
            </a:r>
          </a:p>
          <a:p>
            <a:pPr lvl="1"/>
            <a:r>
              <a:rPr lang="en-US" dirty="0" smtClean="0"/>
              <a:t>Special rules for SSNs (</a:t>
            </a:r>
            <a:r>
              <a:rPr lang="en-US" dirty="0" err="1" smtClean="0"/>
              <a:t>nnn</a:t>
            </a:r>
            <a:r>
              <a:rPr lang="en-US" dirty="0" smtClean="0"/>
              <a:t>-xx-</a:t>
            </a:r>
            <a:r>
              <a:rPr lang="en-US" dirty="0" err="1" smtClean="0"/>
              <a:t>yyyy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Production version of </a:t>
            </a:r>
            <a:r>
              <a:rPr lang="en-US" dirty="0" err="1" smtClean="0"/>
              <a:t>TaxWise</a:t>
            </a:r>
            <a:endParaRPr lang="en-US" dirty="0" smtClean="0"/>
          </a:p>
          <a:p>
            <a:pPr lvl="1"/>
            <a:r>
              <a:rPr lang="en-US" dirty="0" err="1" smtClean="0"/>
              <a:t>Url</a:t>
            </a:r>
            <a:r>
              <a:rPr lang="en-US" dirty="0" smtClean="0"/>
              <a:t> supplied later</a:t>
            </a:r>
          </a:p>
          <a:p>
            <a:pPr lvl="1"/>
            <a:r>
              <a:rPr lang="en-US" dirty="0" smtClean="0"/>
              <a:t>Blue Background</a:t>
            </a:r>
          </a:p>
          <a:p>
            <a:pPr lvl="1"/>
            <a:r>
              <a:rPr lang="en-US" dirty="0" smtClean="0"/>
              <a:t>Multiple </a:t>
            </a:r>
            <a:r>
              <a:rPr lang="en-US" dirty="0"/>
              <a:t>y</a:t>
            </a:r>
            <a:r>
              <a:rPr lang="en-US" dirty="0" smtClean="0"/>
              <a:t>ears available</a:t>
            </a:r>
          </a:p>
          <a:p>
            <a:r>
              <a:rPr lang="en-US" dirty="0" smtClean="0"/>
              <a:t>Returns are separate</a:t>
            </a:r>
          </a:p>
          <a:p>
            <a:pPr lvl="1"/>
            <a:r>
              <a:rPr lang="en-US" dirty="0" smtClean="0"/>
              <a:t>By Training </a:t>
            </a:r>
            <a:r>
              <a:rPr lang="en-US" dirty="0" err="1" smtClean="0"/>
              <a:t>vs</a:t>
            </a:r>
            <a:r>
              <a:rPr lang="en-US" dirty="0" smtClean="0"/>
              <a:t> Production and by Tax Year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8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43"/>
    </mc:Choice>
    <mc:Fallback xmlns="">
      <p:transition spd="slow" advTm="133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09-29-2011 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TWO-10 Intro to TWO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2200" y="2362200"/>
            <a:ext cx="460895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11500" b="1" i="1" cap="all" dirty="0" smtClean="0">
                <a:ln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Demo</a:t>
            </a:r>
            <a:endParaRPr lang="en-US" sz="11500" b="1" i="1" cap="all" dirty="0">
              <a:ln/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54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1"/>
    </mc:Choice>
    <mc:Fallback xmlns="">
      <p:transition spd="slow" advTm="477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Template Dark 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Dark v2</Template>
  <TotalTime>259</TotalTime>
  <Words>472</Words>
  <Application>Microsoft Office PowerPoint</Application>
  <PresentationFormat>On-screen Show (4:3)</PresentationFormat>
  <Paragraphs>117</Paragraphs>
  <Slides>9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Presentation Template Dark v2</vt:lpstr>
      <vt:lpstr>Intro to TWO</vt:lpstr>
      <vt:lpstr>TaxWise Online (TWO)</vt:lpstr>
      <vt:lpstr>Commercial Software</vt:lpstr>
      <vt:lpstr>Browser Based Web App</vt:lpstr>
      <vt:lpstr>Return Process</vt:lpstr>
      <vt:lpstr>System Requirements</vt:lpstr>
      <vt:lpstr>Login Requirements</vt:lpstr>
      <vt:lpstr>Training vs Production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TWO</dc:title>
  <dc:creator>HershAl</dc:creator>
  <cp:lastModifiedBy>Al H 509</cp:lastModifiedBy>
  <cp:revision>17</cp:revision>
  <cp:lastPrinted>2011-10-02T16:57:44Z</cp:lastPrinted>
  <dcterms:created xsi:type="dcterms:W3CDTF">2011-09-29T12:11:13Z</dcterms:created>
  <dcterms:modified xsi:type="dcterms:W3CDTF">2012-09-23T03:00:16Z</dcterms:modified>
</cp:coreProperties>
</file>